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301" r:id="rId6"/>
    <p:sldId id="264" r:id="rId7"/>
    <p:sldId id="302" r:id="rId8"/>
    <p:sldId id="267" r:id="rId9"/>
    <p:sldId id="268" r:id="rId10"/>
    <p:sldId id="269" r:id="rId11"/>
    <p:sldId id="261" r:id="rId12"/>
    <p:sldId id="270" r:id="rId13"/>
    <p:sldId id="265" r:id="rId14"/>
    <p:sldId id="266" r:id="rId15"/>
    <p:sldId id="272" r:id="rId16"/>
    <p:sldId id="273" r:id="rId17"/>
    <p:sldId id="274" r:id="rId18"/>
    <p:sldId id="276" r:id="rId19"/>
    <p:sldId id="275" r:id="rId20"/>
    <p:sldId id="278" r:id="rId21"/>
    <p:sldId id="279" r:id="rId22"/>
    <p:sldId id="280" r:id="rId23"/>
    <p:sldId id="282" r:id="rId24"/>
    <p:sldId id="284" r:id="rId25"/>
    <p:sldId id="283" r:id="rId26"/>
    <p:sldId id="285" r:id="rId27"/>
    <p:sldId id="286" r:id="rId28"/>
    <p:sldId id="287" r:id="rId29"/>
    <p:sldId id="290" r:id="rId30"/>
    <p:sldId id="291" r:id="rId31"/>
    <p:sldId id="292" r:id="rId32"/>
    <p:sldId id="293" r:id="rId33"/>
    <p:sldId id="296" r:id="rId34"/>
    <p:sldId id="297" r:id="rId35"/>
    <p:sldId id="29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GA" initials="S" lastIdx="2" clrIdx="0">
    <p:extLst>
      <p:ext uri="{19B8F6BF-5375-455C-9EA6-DF929625EA0E}">
        <p15:presenceInfo xmlns:p15="http://schemas.microsoft.com/office/powerpoint/2012/main" userId="SE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501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77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687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6199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9837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793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777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705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523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2659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403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869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8099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319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384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128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53F43-89E9-4C0B-9F9A-4A1BD3A21C31}" type="datetimeFigureOut">
              <a:rPr lang="th-TH" smtClean="0"/>
              <a:t>14/08/67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301308-EF69-4127-B456-9F197A71059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97774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679" y="260214"/>
            <a:ext cx="5063375" cy="985111"/>
          </a:xfrm>
        </p:spPr>
        <p:txBody>
          <a:bodyPr>
            <a:normAutofit fontScale="90000"/>
          </a:bodyPr>
          <a:lstStyle/>
          <a:p>
            <a:r>
              <a:rPr lang="th-TH" dirty="0" smtClean="0">
                <a:cs typeface="+mn-cs"/>
              </a:rPr>
              <a:t>การใส่</a:t>
            </a:r>
            <a:r>
              <a:rPr lang="en-US" dirty="0" smtClean="0">
                <a:cs typeface="+mn-cs"/>
              </a:rPr>
              <a:t> Batch No</a:t>
            </a:r>
            <a:r>
              <a:rPr lang="th-TH" dirty="0" smtClean="0">
                <a:cs typeface="+mn-cs"/>
              </a:rPr>
              <a:t>.ผลิต</a:t>
            </a:r>
            <a:endParaRPr lang="th-TH" dirty="0"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527" t="18444" r="19533" b="18582"/>
          <a:stretch/>
        </p:blipFill>
        <p:spPr>
          <a:xfrm>
            <a:off x="2177718" y="1942011"/>
            <a:ext cx="7051515" cy="4098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1414" y="1239725"/>
            <a:ext cx="8579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 smtClean="0">
                <a:solidFill>
                  <a:schemeClr val="accent1"/>
                </a:solidFill>
              </a:rPr>
              <a:t>หลังจากยืนยัน</a:t>
            </a:r>
            <a:r>
              <a:rPr lang="th-TH" sz="2000" dirty="0">
                <a:solidFill>
                  <a:schemeClr val="accent1"/>
                </a:solidFill>
              </a:rPr>
              <a:t>แผนการผลิต สินค้า (</a:t>
            </a:r>
            <a:r>
              <a:rPr lang="en-US" sz="2000" dirty="0">
                <a:solidFill>
                  <a:schemeClr val="accent1"/>
                </a:solidFill>
              </a:rPr>
              <a:t>Firm Job</a:t>
            </a:r>
            <a:r>
              <a:rPr lang="en-US" sz="2000" dirty="0" smtClean="0">
                <a:solidFill>
                  <a:schemeClr val="accent1"/>
                </a:solidFill>
              </a:rPr>
              <a:t>) </a:t>
            </a:r>
            <a:r>
              <a:rPr lang="th-TH" sz="2000" dirty="0" smtClean="0">
                <a:solidFill>
                  <a:schemeClr val="accent1"/>
                </a:solidFill>
              </a:rPr>
              <a:t>แล้ว </a:t>
            </a:r>
          </a:p>
          <a:p>
            <a:r>
              <a:rPr lang="th-TH" sz="2000" dirty="0">
                <a:solidFill>
                  <a:schemeClr val="accent1"/>
                </a:solidFill>
              </a:rPr>
              <a:t>	</a:t>
            </a:r>
            <a:r>
              <a:rPr lang="th-TH" sz="2000" dirty="0" smtClean="0">
                <a:solidFill>
                  <a:schemeClr val="accent1"/>
                </a:solidFill>
              </a:rPr>
              <a:t>เข้าโป</a:t>
            </a:r>
            <a:r>
              <a:rPr lang="th-TH" sz="2000" dirty="0" smtClean="0">
                <a:solidFill>
                  <a:schemeClr val="accent1"/>
                </a:solidFill>
              </a:rPr>
              <a:t>รแกรม </a:t>
            </a:r>
            <a:r>
              <a:rPr lang="en-US" sz="2000" dirty="0" smtClean="0">
                <a:solidFill>
                  <a:schemeClr val="accent1"/>
                </a:solidFill>
              </a:rPr>
              <a:t>EPICOR Long in </a:t>
            </a:r>
            <a:r>
              <a:rPr lang="en-US" sz="2000" dirty="0" err="1" smtClean="0">
                <a:solidFill>
                  <a:schemeClr val="accent1"/>
                </a:solidFill>
              </a:rPr>
              <a:t>Usere</a:t>
            </a:r>
            <a:endParaRPr lang="th-TH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9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5" t="1874" r="2268" b="16271"/>
          <a:stretch/>
        </p:blipFill>
        <p:spPr>
          <a:xfrm>
            <a:off x="1759131" y="1454332"/>
            <a:ext cx="7393578" cy="35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969" y="906377"/>
            <a:ext cx="8596668" cy="1320800"/>
          </a:xfrm>
        </p:spPr>
        <p:txBody>
          <a:bodyPr/>
          <a:lstStyle/>
          <a:p>
            <a:r>
              <a:rPr lang="th-TH" dirty="0" smtClean="0">
                <a:cs typeface="+mn-cs"/>
              </a:rPr>
              <a:t>เข้าไอคอน </a:t>
            </a:r>
            <a:r>
              <a:rPr lang="en-US" dirty="0" smtClean="0">
                <a:cs typeface="+mn-cs"/>
              </a:rPr>
              <a:t>Epicor DMT</a:t>
            </a:r>
            <a:endParaRPr lang="th-TH" dirty="0">
              <a:cs typeface="+mn-c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94" t="14484" r="43133" b="42688"/>
          <a:stretch/>
        </p:blipFill>
        <p:spPr>
          <a:xfrm>
            <a:off x="1434803" y="2227177"/>
            <a:ext cx="3157584" cy="225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90" y="1968902"/>
            <a:ext cx="2418919" cy="251997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445359" y="3518263"/>
            <a:ext cx="512750" cy="488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Striped Right Arrow 2"/>
          <p:cNvSpPr/>
          <p:nvPr/>
        </p:nvSpPr>
        <p:spPr>
          <a:xfrm>
            <a:off x="4719782" y="2899954"/>
            <a:ext cx="1132612" cy="784886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ounded Rectangle 3"/>
          <p:cNvSpPr/>
          <p:nvPr/>
        </p:nvSpPr>
        <p:spPr>
          <a:xfrm>
            <a:off x="7213162" y="2933428"/>
            <a:ext cx="1130186" cy="2954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ounded Rectangle 6"/>
          <p:cNvSpPr/>
          <p:nvPr/>
        </p:nvSpPr>
        <p:spPr>
          <a:xfrm>
            <a:off x="7213162" y="3560007"/>
            <a:ext cx="1147984" cy="4836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413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>
                <a:cs typeface="+mn-cs"/>
              </a:rPr>
              <a:t>นำข้อมูล</a:t>
            </a:r>
            <a:r>
              <a:rPr lang="en-US" dirty="0" smtClean="0">
                <a:cs typeface="+mn-cs"/>
              </a:rPr>
              <a:t>Batch no.</a:t>
            </a:r>
            <a:r>
              <a:rPr lang="th-TH" dirty="0" smtClean="0">
                <a:cs typeface="+mn-cs"/>
              </a:rPr>
              <a:t>เข้าโปรม </a:t>
            </a:r>
            <a:r>
              <a:rPr lang="en-US" dirty="0" err="1" smtClean="0">
                <a:cs typeface="+mn-cs"/>
              </a:rPr>
              <a:t>epicor</a:t>
            </a:r>
            <a:r>
              <a:rPr lang="th-TH" dirty="0" smtClean="0">
                <a:cs typeface="+mn-cs"/>
              </a:rPr>
              <a:t> </a:t>
            </a:r>
            <a:r>
              <a:rPr lang="en-US" dirty="0" smtClean="0">
                <a:cs typeface="+mn-cs"/>
              </a:rPr>
              <a:t>DMT</a:t>
            </a:r>
            <a:r>
              <a:rPr lang="th-TH" dirty="0" smtClean="0">
                <a:cs typeface="+mn-cs"/>
              </a:rPr>
              <a:t/>
            </a:r>
            <a:br>
              <a:rPr lang="th-TH" dirty="0" smtClean="0">
                <a:cs typeface="+mn-cs"/>
              </a:rPr>
            </a:br>
            <a:r>
              <a:rPr lang="th-TH" dirty="0" smtClean="0">
                <a:cs typeface="+mn-cs"/>
              </a:rPr>
              <a:t>	เลือกเมนู </a:t>
            </a:r>
            <a:r>
              <a:rPr lang="en-US" dirty="0" smtClean="0">
                <a:cs typeface="+mn-cs"/>
              </a:rPr>
              <a:t>Job Header</a:t>
            </a:r>
            <a:endParaRPr lang="th-TH" dirty="0"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159" t="2670" r="2234" b="8884"/>
          <a:stretch/>
        </p:blipFill>
        <p:spPr>
          <a:xfrm>
            <a:off x="1619794" y="1837214"/>
            <a:ext cx="8551817" cy="445008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690255" y="4257964"/>
            <a:ext cx="1163781" cy="3602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98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7" t="1674" r="2375" b="7665"/>
          <a:stretch/>
        </p:blipFill>
        <p:spPr>
          <a:xfrm>
            <a:off x="2151017" y="1358538"/>
            <a:ext cx="7393578" cy="394498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870827" y="1633781"/>
            <a:ext cx="831273" cy="267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32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cs typeface="+mn-cs"/>
              </a:rPr>
              <a:t>อัพโหลดไฟล์</a:t>
            </a:r>
            <a:r>
              <a:rPr lang="en-US" dirty="0" smtClean="0">
                <a:cs typeface="+mn-cs"/>
              </a:rPr>
              <a:t>Batch No.</a:t>
            </a:r>
            <a:r>
              <a:rPr lang="th-TH" dirty="0" smtClean="0">
                <a:cs typeface="+mn-cs"/>
              </a:rPr>
              <a:t>เข้าโปรแกรม </a:t>
            </a:r>
            <a:r>
              <a:rPr lang="en-US" dirty="0" err="1" smtClean="0">
                <a:cs typeface="+mn-cs"/>
              </a:rPr>
              <a:t>epicor</a:t>
            </a:r>
            <a:r>
              <a:rPr lang="th-TH" dirty="0" smtClean="0">
                <a:cs typeface="+mn-cs"/>
              </a:rPr>
              <a:t> </a:t>
            </a:r>
            <a:r>
              <a:rPr lang="en-US" dirty="0" smtClean="0">
                <a:cs typeface="+mn-cs"/>
              </a:rPr>
              <a:t>DMT</a:t>
            </a:r>
            <a:endParaRPr lang="th-TH" dirty="0"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2" t="2999" r="2719" b="8055"/>
          <a:stretch/>
        </p:blipFill>
        <p:spPr>
          <a:xfrm>
            <a:off x="992778" y="1464265"/>
            <a:ext cx="9144000" cy="481584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46020" y="2932413"/>
            <a:ext cx="3177310" cy="2216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ounded Rectangle 5"/>
          <p:cNvSpPr/>
          <p:nvPr/>
        </p:nvSpPr>
        <p:spPr>
          <a:xfrm>
            <a:off x="4082475" y="4447177"/>
            <a:ext cx="720436" cy="2493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1921220" y="28924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34675" y="4434949"/>
            <a:ext cx="37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cs typeface="+mn-cs"/>
              </a:rPr>
              <a:t>กดตรวจสอบความถูกต้อง</a:t>
            </a:r>
            <a:endParaRPr lang="th-TH" dirty="0"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380" t="3676" r="2380" b="7664"/>
          <a:stretch/>
        </p:blipFill>
        <p:spPr>
          <a:xfrm>
            <a:off x="1906414" y="1693952"/>
            <a:ext cx="7367588" cy="38576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81852" y="3666310"/>
            <a:ext cx="505098" cy="2351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6491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cs typeface="+mn-cs"/>
              </a:rPr>
              <a:t>โปรแกรมช่วยตรวจสอบว่าข้อมูลนำเข้าได้หรือไม่</a:t>
            </a:r>
            <a:endParaRPr lang="th-TH" dirty="0"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7" t="2875" r="2831" b="8065"/>
          <a:stretch/>
        </p:blipFill>
        <p:spPr>
          <a:xfrm>
            <a:off x="1932677" y="1759131"/>
            <a:ext cx="7341325" cy="387531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34445" y="3953690"/>
            <a:ext cx="496389" cy="2960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304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923109"/>
            <a:ext cx="8596668" cy="531223"/>
          </a:xfrm>
        </p:spPr>
        <p:txBody>
          <a:bodyPr>
            <a:normAutofit fontScale="90000"/>
          </a:bodyPr>
          <a:lstStyle/>
          <a:p>
            <a:r>
              <a:rPr lang="th-TH" dirty="0" smtClean="0">
                <a:cs typeface="+mn-cs"/>
              </a:rPr>
              <a:t>อัพโหลด</a:t>
            </a:r>
            <a:endParaRPr lang="th-TH" dirty="0"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457" t="2384" r="2873" b="8156"/>
          <a:stretch/>
        </p:blipFill>
        <p:spPr>
          <a:xfrm>
            <a:off x="69668" y="1802977"/>
            <a:ext cx="5016138" cy="342640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628054" y="3585348"/>
            <a:ext cx="470629" cy="220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3448" t="4397" r="3209" b="25665"/>
          <a:stretch/>
        </p:blipFill>
        <p:spPr>
          <a:xfrm>
            <a:off x="5695406" y="1810104"/>
            <a:ext cx="6374674" cy="341927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081556" y="4232365"/>
            <a:ext cx="496388" cy="2699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Striped Right Arrow 9"/>
          <p:cNvSpPr/>
          <p:nvPr/>
        </p:nvSpPr>
        <p:spPr>
          <a:xfrm>
            <a:off x="5168354" y="3439886"/>
            <a:ext cx="474802" cy="759079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47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cs typeface="+mn-cs"/>
              </a:rPr>
              <a:t>เข้า </a:t>
            </a:r>
            <a:r>
              <a:rPr lang="en-US" dirty="0" smtClean="0">
                <a:cs typeface="+mn-cs"/>
              </a:rPr>
              <a:t>Released </a:t>
            </a:r>
            <a:r>
              <a:rPr lang="th-TH" dirty="0" smtClean="0">
                <a:cs typeface="+mn-cs"/>
              </a:rPr>
              <a:t>ทีละ </a:t>
            </a:r>
            <a:r>
              <a:rPr lang="en-US" dirty="0" smtClean="0">
                <a:cs typeface="+mn-cs"/>
              </a:rPr>
              <a:t>Batch No. </a:t>
            </a:r>
            <a:r>
              <a:rPr lang="th-TH" dirty="0" smtClean="0">
                <a:cs typeface="+mn-cs"/>
              </a:rPr>
              <a:t/>
            </a:r>
            <a:br>
              <a:rPr lang="th-TH" dirty="0" smtClean="0">
                <a:cs typeface="+mn-cs"/>
              </a:rPr>
            </a:br>
            <a:r>
              <a:rPr lang="th-TH" dirty="0" smtClean="0">
                <a:cs typeface="+mn-cs"/>
              </a:rPr>
              <a:t>	เลือกเมนู </a:t>
            </a:r>
            <a:r>
              <a:rPr lang="en-US" dirty="0" smtClean="0">
                <a:cs typeface="+mn-cs"/>
              </a:rPr>
              <a:t>Job Entry</a:t>
            </a:r>
            <a:endParaRPr lang="th-TH" dirty="0"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67" t="18285" r="18928" b="18272"/>
          <a:stretch/>
        </p:blipFill>
        <p:spPr>
          <a:xfrm>
            <a:off x="1231208" y="1825897"/>
            <a:ext cx="7851206" cy="447213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75477" y="3027973"/>
            <a:ext cx="1948873" cy="6742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77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35" t="2275" r="2380" b="7465"/>
          <a:stretch/>
        </p:blipFill>
        <p:spPr>
          <a:xfrm>
            <a:off x="1341120" y="1028837"/>
            <a:ext cx="8273143" cy="4699230"/>
          </a:xfrm>
          <a:prstGeom prst="rect">
            <a:avLst/>
          </a:prstGeom>
        </p:spPr>
      </p:pic>
      <p:sp>
        <p:nvSpPr>
          <p:cNvPr id="5" name="Flowchart: Alternate Process 4"/>
          <p:cNvSpPr/>
          <p:nvPr/>
        </p:nvSpPr>
        <p:spPr>
          <a:xfrm>
            <a:off x="6718795" y="2570876"/>
            <a:ext cx="1016000" cy="221673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ounded Rectangle 5"/>
          <p:cNvSpPr/>
          <p:nvPr/>
        </p:nvSpPr>
        <p:spPr>
          <a:xfrm>
            <a:off x="1518722" y="1342440"/>
            <a:ext cx="212437" cy="1847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3518263" y="1651056"/>
            <a:ext cx="231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th-TH" dirty="0" smtClean="0">
                <a:solidFill>
                  <a:srgbClr val="FF0000"/>
                </a:solidFill>
              </a:rPr>
              <a:t>นำเลข</a:t>
            </a:r>
            <a:r>
              <a:rPr lang="en-US" dirty="0" smtClean="0">
                <a:solidFill>
                  <a:srgbClr val="FF0000"/>
                </a:solidFill>
              </a:rPr>
              <a:t>Job</a:t>
            </a:r>
            <a:r>
              <a:rPr lang="th-TH" dirty="0" smtClean="0">
                <a:solidFill>
                  <a:srgbClr val="FF0000"/>
                </a:solidFill>
              </a:rPr>
              <a:t>มาใส่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4795" y="2530939"/>
            <a:ext cx="74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2.</a:t>
            </a:r>
            <a:r>
              <a:rPr lang="th-TH" dirty="0" smtClean="0">
                <a:solidFill>
                  <a:srgbClr val="FF0000"/>
                </a:solidFill>
              </a:rPr>
              <a:t>ติ๊ก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518263" y="1942011"/>
            <a:ext cx="1402080" cy="1567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1731159" y="13490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3.บันทึก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5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5029"/>
          </a:xfrm>
        </p:spPr>
        <p:txBody>
          <a:bodyPr/>
          <a:lstStyle/>
          <a:p>
            <a:r>
              <a:rPr lang="th-TH" dirty="0" smtClean="0">
                <a:cs typeface="+mn-cs"/>
              </a:rPr>
              <a:t>เลือกเมนู </a:t>
            </a:r>
            <a:r>
              <a:rPr lang="en-US" dirty="0" smtClean="0">
                <a:cs typeface="+mn-cs"/>
              </a:rPr>
              <a:t>SU job status </a:t>
            </a:r>
            <a:r>
              <a:rPr lang="en-US" dirty="0" err="1" smtClean="0">
                <a:cs typeface="+mn-cs"/>
              </a:rPr>
              <a:t>maintenane</a:t>
            </a:r>
            <a:endParaRPr lang="th-TH" dirty="0"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39" t="19365" r="18676" b="17939"/>
          <a:stretch/>
        </p:blipFill>
        <p:spPr>
          <a:xfrm>
            <a:off x="1818808" y="1323703"/>
            <a:ext cx="8265482" cy="4680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270826" y="2503846"/>
            <a:ext cx="2059709" cy="4831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481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cs typeface="+mn-cs"/>
              </a:rPr>
              <a:t>เข้า </a:t>
            </a:r>
            <a:r>
              <a:rPr lang="en-US" dirty="0">
                <a:cs typeface="+mn-cs"/>
              </a:rPr>
              <a:t>Released </a:t>
            </a:r>
            <a:r>
              <a:rPr lang="th-TH" dirty="0">
                <a:cs typeface="+mn-cs"/>
              </a:rPr>
              <a:t>แต่ละ </a:t>
            </a:r>
            <a:r>
              <a:rPr lang="en-US" dirty="0">
                <a:cs typeface="+mn-cs"/>
              </a:rPr>
              <a:t>Batch No</a:t>
            </a:r>
            <a:r>
              <a:rPr lang="en-US" dirty="0" smtClean="0">
                <a:cs typeface="+mn-cs"/>
              </a:rPr>
              <a:t>. </a:t>
            </a:r>
            <a:r>
              <a:rPr lang="th-TH" dirty="0" smtClean="0">
                <a:cs typeface="+mn-cs"/>
              </a:rPr>
              <a:t>ทีละหลายรายการ</a:t>
            </a:r>
            <a:br>
              <a:rPr lang="th-TH" dirty="0" smtClean="0">
                <a:cs typeface="+mn-cs"/>
              </a:rPr>
            </a:br>
            <a:r>
              <a:rPr lang="th-TH" dirty="0" smtClean="0">
                <a:cs typeface="+mn-cs"/>
              </a:rPr>
              <a:t>           </a:t>
            </a:r>
            <a:r>
              <a:rPr lang="th-TH" dirty="0">
                <a:cs typeface="+mn-cs"/>
              </a:rPr>
              <a:t>เลือกเมนู </a:t>
            </a:r>
            <a:r>
              <a:rPr lang="en-US" dirty="0">
                <a:cs typeface="+mn-cs"/>
              </a:rPr>
              <a:t>SU job status </a:t>
            </a:r>
            <a:r>
              <a:rPr lang="en-US" dirty="0" err="1">
                <a:cs typeface="+mn-cs"/>
              </a:rPr>
              <a:t>maintenane</a:t>
            </a:r>
            <a:endParaRPr lang="th-TH" dirty="0"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3" t="4276" r="2493" b="7864"/>
          <a:stretch/>
        </p:blipFill>
        <p:spPr>
          <a:xfrm>
            <a:off x="2333896" y="2002972"/>
            <a:ext cx="7350035" cy="38230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90949" y="2882537"/>
            <a:ext cx="1297577" cy="3483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54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75" t="21517" r="22790" b="9154"/>
          <a:stretch/>
        </p:blipFill>
        <p:spPr>
          <a:xfrm>
            <a:off x="1924592" y="1132115"/>
            <a:ext cx="7360780" cy="4680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87337" y="1515291"/>
            <a:ext cx="156754" cy="165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14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89" t="1601" r="4070" b="7864"/>
          <a:stretch/>
        </p:blipFill>
        <p:spPr>
          <a:xfrm>
            <a:off x="2830286" y="1398905"/>
            <a:ext cx="6191794" cy="393944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1881051"/>
            <a:ext cx="478971" cy="130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66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1" t="3729" r="3132" b="3648"/>
          <a:stretch/>
        </p:blipFill>
        <p:spPr>
          <a:xfrm>
            <a:off x="1590507" y="1058364"/>
            <a:ext cx="8440670" cy="4680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44385" y="5532236"/>
            <a:ext cx="383938" cy="105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ounded Rectangle 5"/>
          <p:cNvSpPr/>
          <p:nvPr/>
        </p:nvSpPr>
        <p:spPr>
          <a:xfrm>
            <a:off x="5505218" y="5525927"/>
            <a:ext cx="376695" cy="105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ounded Rectangle 6"/>
          <p:cNvSpPr/>
          <p:nvPr/>
        </p:nvSpPr>
        <p:spPr>
          <a:xfrm>
            <a:off x="5010313" y="5525927"/>
            <a:ext cx="412915" cy="105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5540753" y="5624477"/>
            <a:ext cx="30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1726" y="5607253"/>
            <a:ext cx="30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542" y="5619165"/>
            <a:ext cx="30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เลือก 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diaUPC" panose="020B0304020202020204" pitchFamily="34" charset="-34"/>
                <a:cs typeface="CordiaUPC" panose="020B0304020202020204" pitchFamily="34" charset="-34"/>
              </a:rPr>
              <a:t>/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th-TH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ในช่อง </a:t>
            </a:r>
            <a:r>
              <a:rPr lang="en-US" dirty="0" smtClean="0"/>
              <a:t>Released</a:t>
            </a:r>
            <a:r>
              <a:rPr lang="th-TH" dirty="0" smtClean="0"/>
              <a:t> ข้อมูลที่ใส่</a:t>
            </a:r>
            <a:r>
              <a:rPr lang="en-US" dirty="0" smtClean="0"/>
              <a:t> Batch No.</a:t>
            </a:r>
            <a:r>
              <a:rPr lang="th-TH" dirty="0" smtClean="0"/>
              <a:t>แล้ว</a:t>
            </a:r>
            <a:endParaRPr lang="th-T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65" t="4676" r="2606" b="9065"/>
          <a:stretch/>
        </p:blipFill>
        <p:spPr>
          <a:xfrm>
            <a:off x="2555340" y="1985555"/>
            <a:ext cx="7211948" cy="375339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24945" y="3466011"/>
            <a:ext cx="714895" cy="2098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ounded Rectangle 5"/>
          <p:cNvSpPr/>
          <p:nvPr/>
        </p:nvSpPr>
        <p:spPr>
          <a:xfrm>
            <a:off x="6453051" y="3222171"/>
            <a:ext cx="374469" cy="243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5845334" y="556442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7045" y="294943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4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>
                <a:cs typeface="+mn-cs"/>
              </a:rPr>
              <a:t>ตรวจเช็คข้อมูลของใบสั่งงาน</a:t>
            </a:r>
            <a:br>
              <a:rPr lang="th-TH" dirty="0" smtClean="0">
                <a:cs typeface="+mn-cs"/>
              </a:rPr>
            </a:br>
            <a:r>
              <a:rPr lang="th-TH" dirty="0" smtClean="0">
                <a:cs typeface="+mn-cs"/>
              </a:rPr>
              <a:t>	  เลือกเมนู </a:t>
            </a:r>
            <a:r>
              <a:rPr lang="en-US" dirty="0" smtClean="0">
                <a:cs typeface="+mn-cs"/>
              </a:rPr>
              <a:t>Job Traveler</a:t>
            </a:r>
            <a:endParaRPr lang="th-TH" dirty="0">
              <a:cs typeface="+mn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47" t="17866" r="19046" b="17409"/>
          <a:stretch/>
        </p:blipFill>
        <p:spPr>
          <a:xfrm>
            <a:off x="1560943" y="1725759"/>
            <a:ext cx="7931915" cy="4680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001917" y="4209670"/>
            <a:ext cx="1811382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87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29" t="6677" r="7221" b="7865"/>
          <a:stretch/>
        </p:blipFill>
        <p:spPr>
          <a:xfrm>
            <a:off x="1076764" y="1025670"/>
            <a:ext cx="8572439" cy="4680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40416" y="4612376"/>
            <a:ext cx="2203268" cy="165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ounded Rectangle 5"/>
          <p:cNvSpPr/>
          <p:nvPr/>
        </p:nvSpPr>
        <p:spPr>
          <a:xfrm>
            <a:off x="6050609" y="4281451"/>
            <a:ext cx="148046" cy="13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5958346" y="38975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3684" y="44338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22107" y="2652948"/>
            <a:ext cx="243840" cy="1480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4665947" y="248121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5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74" r="29741" b="53827"/>
          <a:stretch/>
        </p:blipFill>
        <p:spPr>
          <a:xfrm>
            <a:off x="745836" y="1424775"/>
            <a:ext cx="9910039" cy="33504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0833" y="2983464"/>
            <a:ext cx="833154" cy="3934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ounded Rectangle 5"/>
          <p:cNvSpPr/>
          <p:nvPr/>
        </p:nvSpPr>
        <p:spPr>
          <a:xfrm>
            <a:off x="1558769" y="1619654"/>
            <a:ext cx="190435" cy="2284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745836" y="3376886"/>
            <a:ext cx="126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1.</a:t>
            </a:r>
            <a:r>
              <a:rPr lang="th-TH" dirty="0" smtClean="0">
                <a:solidFill>
                  <a:srgbClr val="FF0000"/>
                </a:solidFill>
              </a:rPr>
              <a:t>ใส่เลข</a:t>
            </a:r>
            <a:r>
              <a:rPr lang="en-US" dirty="0" smtClean="0">
                <a:solidFill>
                  <a:srgbClr val="FF0000"/>
                </a:solidFill>
              </a:rPr>
              <a:t>Job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8131" y="1808585"/>
            <a:ext cx="128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2.Preview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7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cs typeface="+mn-cs"/>
              </a:rPr>
              <a:t>ใบสั่งงาน</a:t>
            </a:r>
            <a:endParaRPr lang="th-TH" dirty="0"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3" t="16084" r="1705" b="3262"/>
          <a:stretch/>
        </p:blipFill>
        <p:spPr>
          <a:xfrm>
            <a:off x="1293882" y="1454331"/>
            <a:ext cx="9709689" cy="45981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6941" y="3716449"/>
            <a:ext cx="4418150" cy="1779188"/>
          </a:xfrm>
          <a:prstGeom prst="rect">
            <a:avLst/>
          </a:prstGeom>
          <a:blipFill dpi="0" rotWithShape="1">
            <a:blip r:embed="rId3">
              <a:alphaModFix amt="7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65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354"/>
          </a:xfrm>
        </p:spPr>
        <p:txBody>
          <a:bodyPr>
            <a:normAutofit fontScale="90000"/>
          </a:bodyPr>
          <a:lstStyle/>
          <a:p>
            <a:r>
              <a:rPr lang="th-TH" dirty="0" smtClean="0">
                <a:cs typeface="+mn-cs"/>
              </a:rPr>
              <a:t>การใส่</a:t>
            </a:r>
            <a:r>
              <a:rPr lang="en-US" dirty="0" smtClean="0">
                <a:cs typeface="+mn-cs"/>
              </a:rPr>
              <a:t>Batch No.</a:t>
            </a:r>
            <a:r>
              <a:rPr lang="th-TH" dirty="0" smtClean="0">
                <a:cs typeface="+mn-cs"/>
              </a:rPr>
              <a:t>การผลิต </a:t>
            </a:r>
            <a:r>
              <a:rPr lang="en-US" dirty="0" smtClean="0">
                <a:cs typeface="+mn-cs"/>
              </a:rPr>
              <a:t>Job </a:t>
            </a:r>
            <a:r>
              <a:rPr lang="th-TH" dirty="0">
                <a:cs typeface="+mn-cs"/>
              </a:rPr>
              <a:t>บรรจุ</a:t>
            </a:r>
            <a:br>
              <a:rPr lang="th-TH" dirty="0">
                <a:cs typeface="+mn-cs"/>
              </a:rPr>
            </a:br>
            <a:r>
              <a:rPr lang="th-TH" dirty="0" smtClean="0">
                <a:cs typeface="+mn-cs"/>
              </a:rPr>
              <a:t>	</a:t>
            </a:r>
            <a:r>
              <a:rPr lang="th-TH" sz="2700" dirty="0" smtClean="0">
                <a:cs typeface="+mn-cs"/>
              </a:rPr>
              <a:t>เลือก</a:t>
            </a:r>
            <a:r>
              <a:rPr lang="th-TH" sz="2700" dirty="0">
                <a:cs typeface="+mn-cs"/>
              </a:rPr>
              <a:t>เมนู </a:t>
            </a:r>
            <a:r>
              <a:rPr lang="en-US" sz="2700" dirty="0">
                <a:cs typeface="+mn-cs"/>
              </a:rPr>
              <a:t>SU job status </a:t>
            </a:r>
            <a:r>
              <a:rPr lang="en-US" sz="2700" dirty="0" err="1">
                <a:cs typeface="+mn-cs"/>
              </a:rPr>
              <a:t>maintenane</a:t>
            </a:r>
            <a:endParaRPr lang="th-TH" sz="2700" dirty="0"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23" y="1723658"/>
            <a:ext cx="8266892" cy="468213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67840" y="2891246"/>
            <a:ext cx="2203268" cy="5138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93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01" t="14683" r="30412" b="16070"/>
          <a:stretch/>
        </p:blipFill>
        <p:spPr>
          <a:xfrm>
            <a:off x="2491176" y="1197994"/>
            <a:ext cx="6438383" cy="4680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657600" y="1483887"/>
            <a:ext cx="341745" cy="267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21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559" y="1359399"/>
            <a:ext cx="5934257" cy="431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000" y="1701398"/>
            <a:ext cx="8596312" cy="3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4" t="3119" r="2470" b="7359"/>
          <a:stretch/>
        </p:blipFill>
        <p:spPr>
          <a:xfrm>
            <a:off x="1584959" y="1726450"/>
            <a:ext cx="8116389" cy="430643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466010" y="3942453"/>
            <a:ext cx="426720" cy="1306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 dirty="0" smtClean="0">
                <a:cs typeface="+mn-cs"/>
              </a:rPr>
              <a:t>นำเลข</a:t>
            </a:r>
            <a:r>
              <a:rPr lang="en-US" dirty="0" smtClean="0">
                <a:cs typeface="+mn-cs"/>
              </a:rPr>
              <a:t>Part </a:t>
            </a:r>
            <a:r>
              <a:rPr lang="th-TH" dirty="0" smtClean="0">
                <a:cs typeface="+mn-cs"/>
              </a:rPr>
              <a:t>ไปค้นหา ในเมนู </a:t>
            </a:r>
            <a:r>
              <a:rPr lang="en-US" dirty="0" smtClean="0">
                <a:cs typeface="+mn-cs"/>
              </a:rPr>
              <a:t>Time Phased Inquiry</a:t>
            </a:r>
            <a:r>
              <a:rPr lang="en-US" dirty="0" smtClean="0"/>
              <a:t/>
            </a:r>
            <a:br>
              <a:rPr lang="en-US" dirty="0" smtClean="0"/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418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cs typeface="+mn-cs"/>
              </a:rPr>
              <a:t>เลือกเมนู </a:t>
            </a:r>
            <a:r>
              <a:rPr lang="en-US" dirty="0" smtClean="0">
                <a:cs typeface="+mn-cs"/>
              </a:rPr>
              <a:t>Time </a:t>
            </a:r>
            <a:r>
              <a:rPr lang="en-US" dirty="0">
                <a:cs typeface="+mn-cs"/>
              </a:rPr>
              <a:t>Phased Inquiry</a:t>
            </a:r>
            <a:r>
              <a:rPr lang="en-US" dirty="0"/>
              <a:t/>
            </a:r>
            <a:br>
              <a:rPr lang="en-US" dirty="0"/>
            </a:br>
            <a:endParaRPr lang="th-T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6" r="703" b="2647"/>
          <a:stretch/>
        </p:blipFill>
        <p:spPr>
          <a:xfrm>
            <a:off x="1630354" y="1410789"/>
            <a:ext cx="8704880" cy="4680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07177" y="3370217"/>
            <a:ext cx="1254034" cy="4789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976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7" t="2670" r="2849" b="8257"/>
          <a:stretch/>
        </p:blipFill>
        <p:spPr>
          <a:xfrm>
            <a:off x="1105987" y="1750424"/>
            <a:ext cx="8841313" cy="4680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0549" y="2238104"/>
            <a:ext cx="931817" cy="2177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ounded Rectangle 6"/>
          <p:cNvSpPr/>
          <p:nvPr/>
        </p:nvSpPr>
        <p:spPr>
          <a:xfrm>
            <a:off x="5390606" y="4685212"/>
            <a:ext cx="914400" cy="5834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4162698" y="2162295"/>
            <a:ext cx="50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5006" y="479228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5987" y="660924"/>
            <a:ext cx="8545043" cy="101369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cs typeface="+mn-cs"/>
              </a:rPr>
              <a:t>1.</a:t>
            </a:r>
            <a:r>
              <a:rPr lang="th-TH" dirty="0" smtClean="0">
                <a:cs typeface="+mn-cs"/>
              </a:rPr>
              <a:t>ใส่เลข</a:t>
            </a:r>
            <a:r>
              <a:rPr lang="en-US" dirty="0" smtClean="0">
                <a:cs typeface="+mn-cs"/>
              </a:rPr>
              <a:t>Part</a:t>
            </a:r>
            <a:br>
              <a:rPr lang="en-US" dirty="0" smtClean="0">
                <a:cs typeface="+mn-cs"/>
              </a:rPr>
            </a:br>
            <a:r>
              <a:rPr lang="en-US" dirty="0" smtClean="0">
                <a:cs typeface="+mn-cs"/>
              </a:rPr>
              <a:t>2.</a:t>
            </a:r>
            <a:r>
              <a:rPr lang="th-TH" dirty="0" smtClean="0">
                <a:cs typeface="+mn-cs"/>
              </a:rPr>
              <a:t>เลข</a:t>
            </a:r>
            <a:r>
              <a:rPr lang="en-US" dirty="0" smtClean="0">
                <a:cs typeface="+mn-cs"/>
              </a:rPr>
              <a:t>Job</a:t>
            </a:r>
            <a:r>
              <a:rPr lang="th-TH" dirty="0" smtClean="0">
                <a:cs typeface="+mn-cs"/>
              </a:rPr>
              <a:t>บรรจุที่จะต้องนำ</a:t>
            </a:r>
            <a:r>
              <a:rPr lang="en-US" dirty="0" smtClean="0">
                <a:cs typeface="+mn-cs"/>
              </a:rPr>
              <a:t>Batch </a:t>
            </a:r>
            <a:r>
              <a:rPr lang="th-TH" dirty="0" smtClean="0">
                <a:cs typeface="+mn-cs"/>
              </a:rPr>
              <a:t>ไปใส่</a:t>
            </a:r>
            <a:endParaRPr lang="th-TH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4" t="1998" r="2597" b="7808"/>
          <a:stretch/>
        </p:blipFill>
        <p:spPr>
          <a:xfrm>
            <a:off x="1314994" y="1410790"/>
            <a:ext cx="8839201" cy="473150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99657" y="4711336"/>
            <a:ext cx="6505303" cy="592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ounded Rectangle 5"/>
          <p:cNvSpPr/>
          <p:nvPr/>
        </p:nvSpPr>
        <p:spPr>
          <a:xfrm>
            <a:off x="1219200" y="1698170"/>
            <a:ext cx="317862" cy="191590"/>
          </a:xfrm>
          <a:prstGeom prst="roundRect">
            <a:avLst>
              <a:gd name="adj" fmla="val 3623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ounded Rectangle 6"/>
          <p:cNvSpPr/>
          <p:nvPr/>
        </p:nvSpPr>
        <p:spPr>
          <a:xfrm>
            <a:off x="8490857" y="3857897"/>
            <a:ext cx="714103" cy="2090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1174" y="365874"/>
            <a:ext cx="8214117" cy="722700"/>
          </a:xfrm>
        </p:spPr>
        <p:txBody>
          <a:bodyPr>
            <a:normAutofit fontScale="90000"/>
          </a:bodyPr>
          <a:lstStyle/>
          <a:p>
            <a:r>
              <a:rPr lang="th-TH" dirty="0" smtClean="0">
                <a:cs typeface="+mn-cs"/>
              </a:rPr>
              <a:t>1.นำ</a:t>
            </a:r>
            <a:r>
              <a:rPr lang="en-US" dirty="0" smtClean="0">
                <a:cs typeface="+mn-cs"/>
              </a:rPr>
              <a:t> Batch</a:t>
            </a:r>
            <a:r>
              <a:rPr lang="th-TH" dirty="0" smtClean="0">
                <a:cs typeface="+mn-cs"/>
              </a:rPr>
              <a:t>ใน</a:t>
            </a:r>
            <a:r>
              <a:rPr lang="en-US" dirty="0" smtClean="0">
                <a:cs typeface="+mn-cs"/>
              </a:rPr>
              <a:t>Job</a:t>
            </a:r>
            <a:r>
              <a:rPr lang="th-TH" dirty="0" smtClean="0">
                <a:cs typeface="+mn-cs"/>
              </a:rPr>
              <a:t>ต้มมาใส่ในช่อง </a:t>
            </a:r>
            <a:r>
              <a:rPr lang="en-US" dirty="0" smtClean="0">
                <a:cs typeface="+mn-cs"/>
              </a:rPr>
              <a:t>Batch </a:t>
            </a:r>
            <a:r>
              <a:rPr lang="th-TH" dirty="0" smtClean="0">
                <a:cs typeface="+mn-cs"/>
              </a:rPr>
              <a:t>ของ</a:t>
            </a:r>
            <a:r>
              <a:rPr lang="en-US" dirty="0" smtClean="0">
                <a:cs typeface="+mn-cs"/>
              </a:rPr>
              <a:t> Job</a:t>
            </a:r>
            <a:r>
              <a:rPr lang="th-TH" dirty="0" smtClean="0">
                <a:cs typeface="+mn-cs"/>
              </a:rPr>
              <a:t> บรรจุ </a:t>
            </a:r>
            <a:br>
              <a:rPr lang="th-TH" dirty="0" smtClean="0">
                <a:cs typeface="+mn-cs"/>
              </a:rPr>
            </a:br>
            <a:r>
              <a:rPr lang="th-TH" dirty="0" smtClean="0">
                <a:cs typeface="+mn-cs"/>
              </a:rPr>
              <a:t>2.กด </a:t>
            </a:r>
            <a:r>
              <a:rPr lang="en-US" dirty="0" smtClean="0">
                <a:cs typeface="+mn-cs"/>
              </a:rPr>
              <a:t>Save</a:t>
            </a:r>
            <a:endParaRPr lang="th-TH" dirty="0"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4960" y="4720043"/>
            <a:ext cx="498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 smtClean="0">
                <a:solidFill>
                  <a:srgbClr val="FF0000"/>
                </a:solidFill>
              </a:rPr>
              <a:t>1</a:t>
            </a:r>
            <a:endParaRPr lang="th-TH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0" y="1793965"/>
            <a:ext cx="705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 smtClean="0">
                <a:solidFill>
                  <a:srgbClr val="FF0000"/>
                </a:solidFill>
              </a:rPr>
              <a:t>2</a:t>
            </a:r>
            <a:endParaRPr lang="th-TH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708363" y="4859383"/>
            <a:ext cx="4876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99657" y="5003073"/>
            <a:ext cx="4876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08363" y="5243263"/>
            <a:ext cx="4876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0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856" r="18311" b="51712"/>
          <a:stretch/>
        </p:blipFill>
        <p:spPr>
          <a:xfrm>
            <a:off x="1190435" y="1483887"/>
            <a:ext cx="8954166" cy="363912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95308" y="3091015"/>
            <a:ext cx="1477818" cy="2124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ounded Rectangle 6"/>
          <p:cNvSpPr/>
          <p:nvPr/>
        </p:nvSpPr>
        <p:spPr>
          <a:xfrm>
            <a:off x="6325853" y="2516251"/>
            <a:ext cx="221673" cy="2586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ounded Rectangle 7"/>
          <p:cNvSpPr/>
          <p:nvPr/>
        </p:nvSpPr>
        <p:spPr>
          <a:xfrm>
            <a:off x="7018581" y="2407524"/>
            <a:ext cx="775854" cy="286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6466941" y="2407524"/>
            <a:ext cx="316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1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435" y="2981544"/>
            <a:ext cx="316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2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48452" y="2122340"/>
            <a:ext cx="316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3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94" b="3545"/>
          <a:stretch/>
        </p:blipFill>
        <p:spPr>
          <a:xfrm>
            <a:off x="801189" y="721424"/>
            <a:ext cx="9534033" cy="50175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01189" y="5529943"/>
            <a:ext cx="522514" cy="165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ounded Rectangle 7"/>
          <p:cNvSpPr/>
          <p:nvPr/>
        </p:nvSpPr>
        <p:spPr>
          <a:xfrm>
            <a:off x="1332411" y="5529942"/>
            <a:ext cx="513805" cy="165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ounded Rectangle 8"/>
          <p:cNvSpPr/>
          <p:nvPr/>
        </p:nvSpPr>
        <p:spPr>
          <a:xfrm>
            <a:off x="1846216" y="5529942"/>
            <a:ext cx="478973" cy="165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1932455" y="573895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6066" y="573895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189" y="57284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cs typeface="+mn-cs"/>
              </a:rPr>
              <a:t>คลิ๊กขวา เลือก </a:t>
            </a:r>
            <a:r>
              <a:rPr lang="en-US" dirty="0">
                <a:cs typeface="+mn-cs"/>
              </a:rPr>
              <a:t>Copy To Excel</a:t>
            </a:r>
            <a:endParaRPr lang="th-TH" dirty="0"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784" t="30104" r="28934" b="20402"/>
          <a:stretch/>
        </p:blipFill>
        <p:spPr>
          <a:xfrm>
            <a:off x="1317192" y="1436322"/>
            <a:ext cx="8886550" cy="431916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641669" y="3648891"/>
            <a:ext cx="1036320" cy="2090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000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7" t="2894" r="2470" b="10501"/>
          <a:stretch/>
        </p:blipFill>
        <p:spPr>
          <a:xfrm>
            <a:off x="1309357" y="1288865"/>
            <a:ext cx="909326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cs typeface="+mn-cs"/>
              </a:rPr>
              <a:t>สร้างไฟล์</a:t>
            </a:r>
            <a:r>
              <a:rPr lang="en-US" dirty="0" smtClean="0">
                <a:cs typeface="+mn-cs"/>
              </a:rPr>
              <a:t>Excel</a:t>
            </a:r>
            <a:endParaRPr lang="th-TH" dirty="0"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874" t="12369" r="2333" b="22484"/>
          <a:stretch/>
        </p:blipFill>
        <p:spPr>
          <a:xfrm>
            <a:off x="3344091" y="1695267"/>
            <a:ext cx="7846423" cy="3950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526" t="57277" r="56348" b="33316"/>
          <a:stretch/>
        </p:blipFill>
        <p:spPr>
          <a:xfrm>
            <a:off x="677334" y="3023542"/>
            <a:ext cx="754602" cy="967667"/>
          </a:xfrm>
          <a:prstGeom prst="rect">
            <a:avLst/>
          </a:prstGeom>
        </p:spPr>
      </p:pic>
      <p:sp>
        <p:nvSpPr>
          <p:cNvPr id="9" name="Striped Right Arrow 8"/>
          <p:cNvSpPr/>
          <p:nvPr/>
        </p:nvSpPr>
        <p:spPr>
          <a:xfrm>
            <a:off x="1706845" y="3269714"/>
            <a:ext cx="1362337" cy="400594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75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cs typeface="+mn-cs"/>
              </a:rPr>
              <a:t>นำข้อมูลเลข</a:t>
            </a:r>
            <a:r>
              <a:rPr lang="en-US" dirty="0" err="1" smtClean="0">
                <a:cs typeface="+mn-cs"/>
              </a:rPr>
              <a:t>job,Part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num,Pant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suree</a:t>
            </a:r>
            <a:r>
              <a:rPr lang="en-US" dirty="0" smtClean="0">
                <a:cs typeface="+mn-cs"/>
              </a:rPr>
              <a:t>=01 </a:t>
            </a:r>
            <a:r>
              <a:rPr lang="th-TH" dirty="0" smtClean="0">
                <a:cs typeface="+mn-cs"/>
              </a:rPr>
              <a:t>และใส่รหัสการผลิต</a:t>
            </a:r>
            <a:endParaRPr lang="th-TH" dirty="0"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0" t="2074" r="2267" b="7865"/>
          <a:stretch/>
        </p:blipFill>
        <p:spPr>
          <a:xfrm>
            <a:off x="1854924" y="2011679"/>
            <a:ext cx="7593875" cy="40345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90618" y="3232727"/>
            <a:ext cx="1182255" cy="17456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ounded Rectangle 5"/>
          <p:cNvSpPr/>
          <p:nvPr/>
        </p:nvSpPr>
        <p:spPr>
          <a:xfrm>
            <a:off x="4193309" y="3620655"/>
            <a:ext cx="2050473" cy="1644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ight Arrow 6"/>
          <p:cNvSpPr/>
          <p:nvPr/>
        </p:nvSpPr>
        <p:spPr>
          <a:xfrm>
            <a:off x="3565765" y="4184073"/>
            <a:ext cx="600363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228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457</TotalTime>
  <Words>249</Words>
  <Application>Microsoft Office PowerPoint</Application>
  <PresentationFormat>Widescreen</PresentationFormat>
  <Paragraphs>48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Cordia New</vt:lpstr>
      <vt:lpstr>CordiaUPC</vt:lpstr>
      <vt:lpstr>IrisUPC</vt:lpstr>
      <vt:lpstr>Trebuchet MS</vt:lpstr>
      <vt:lpstr>Wingdings 3</vt:lpstr>
      <vt:lpstr>Facet</vt:lpstr>
      <vt:lpstr>การใส่ Batch No.ผลิต</vt:lpstr>
      <vt:lpstr>เลือกเมนู SU job status maintenane</vt:lpstr>
      <vt:lpstr>PowerPoint Presentation</vt:lpstr>
      <vt:lpstr>PowerPoint Presentation</vt:lpstr>
      <vt:lpstr>PowerPoint Presentation</vt:lpstr>
      <vt:lpstr>คลิ๊กขวา เลือก Copy To Excel</vt:lpstr>
      <vt:lpstr>PowerPoint Presentation</vt:lpstr>
      <vt:lpstr>สร้างไฟล์Excel</vt:lpstr>
      <vt:lpstr>นำข้อมูลเลขjob,Part num,Pant suree=01 และใส่รหัสการผลิต</vt:lpstr>
      <vt:lpstr>PowerPoint Presentation</vt:lpstr>
      <vt:lpstr>เข้าไอคอน Epicor DMT</vt:lpstr>
      <vt:lpstr>นำข้อมูลBatch no.เข้าโปรม epicor DMT  เลือกเมนู Job Header</vt:lpstr>
      <vt:lpstr>PowerPoint Presentation</vt:lpstr>
      <vt:lpstr>อัพโหลดไฟล์Batch No.เข้าโปรแกรม epicor DMT</vt:lpstr>
      <vt:lpstr>กดตรวจสอบความถูกต้อง</vt:lpstr>
      <vt:lpstr>โปรแกรมช่วยตรวจสอบว่าข้อมูลนำเข้าได้หรือไม่</vt:lpstr>
      <vt:lpstr>อัพโหลด</vt:lpstr>
      <vt:lpstr>เข้า Released ทีละ Batch No.   เลือกเมนู Job Entry</vt:lpstr>
      <vt:lpstr>PowerPoint Presentation</vt:lpstr>
      <vt:lpstr>เข้า Released แต่ละ Batch No. ทีละหลายรายการ            เลือกเมนู SU job status maintenane</vt:lpstr>
      <vt:lpstr>PowerPoint Presentation</vt:lpstr>
      <vt:lpstr>PowerPoint Presentation</vt:lpstr>
      <vt:lpstr>PowerPoint Presentation</vt:lpstr>
      <vt:lpstr>เลือก / ในช่อง Released ข้อมูลที่ใส่ Batch No.แล้ว</vt:lpstr>
      <vt:lpstr>ตรวจเช็คข้อมูลของใบสั่งงาน    เลือกเมนู Job Traveler</vt:lpstr>
      <vt:lpstr>PowerPoint Presentation</vt:lpstr>
      <vt:lpstr>PowerPoint Presentation</vt:lpstr>
      <vt:lpstr>ใบสั่งงาน</vt:lpstr>
      <vt:lpstr>การใส่Batch No.การผลิต Job บรรจุ  เลือกเมนู SU job status maintenane</vt:lpstr>
      <vt:lpstr>PowerPoint Presentation</vt:lpstr>
      <vt:lpstr>PowerPoint Presentation</vt:lpstr>
      <vt:lpstr>นำเลขPart ไปค้นหา ในเมนู Time Phased Inquiry </vt:lpstr>
      <vt:lpstr>เลือกเมนู Time Phased Inquiry </vt:lpstr>
      <vt:lpstr>1.ใส่เลขPart 2.เลขJobบรรจุที่จะต้องนำBatch ไปใส่</vt:lpstr>
      <vt:lpstr>1.นำ BatchในJobต้มมาใส่ในช่อง Batch ของ Job บรรจุ  2.กด Save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ใส่แบ็ทการผลิต</dc:title>
  <dc:creator>SEGA</dc:creator>
  <cp:lastModifiedBy>SEGA</cp:lastModifiedBy>
  <cp:revision>63</cp:revision>
  <dcterms:created xsi:type="dcterms:W3CDTF">2024-08-03T07:03:55Z</dcterms:created>
  <dcterms:modified xsi:type="dcterms:W3CDTF">2024-08-14T01:14:12Z</dcterms:modified>
</cp:coreProperties>
</file>